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9" r:id="rId2"/>
    <p:sldId id="256" r:id="rId3"/>
    <p:sldId id="257" r:id="rId4"/>
    <p:sldId id="258" r:id="rId5"/>
    <p:sldId id="287" r:id="rId6"/>
    <p:sldId id="260" r:id="rId7"/>
    <p:sldId id="261" r:id="rId8"/>
    <p:sldId id="286" r:id="rId9"/>
    <p:sldId id="262" r:id="rId10"/>
    <p:sldId id="263" r:id="rId11"/>
    <p:sldId id="264" r:id="rId12"/>
    <p:sldId id="265" r:id="rId13"/>
    <p:sldId id="277" r:id="rId14"/>
    <p:sldId id="276" r:id="rId15"/>
    <p:sldId id="278" r:id="rId16"/>
    <p:sldId id="280" r:id="rId17"/>
    <p:sldId id="282" r:id="rId18"/>
    <p:sldId id="283" r:id="rId19"/>
    <p:sldId id="284" r:id="rId20"/>
    <p:sldId id="285" r:id="rId21"/>
    <p:sldId id="271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B72BCB-DC2D-4A04-B287-E5BE9FF6658B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9BCE5F-1425-4095-8F7B-F811430C0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75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68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24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918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28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496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3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7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012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726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53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8FD9C-260B-4626-B36C-F88335CCEED3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D2AE16-EBF4-49F1-8F42-8FA5A5D234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094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2209800" y="350838"/>
            <a:ext cx="7772400" cy="501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 algn="ctr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371600" indent="-266700">
              <a:spcBef>
                <a:spcPct val="20000"/>
              </a:spcBef>
              <a:buClr>
                <a:schemeClr val="accent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752600" indent="-266700">
              <a:spcBef>
                <a:spcPct val="20000"/>
              </a:spcBef>
              <a:buClr>
                <a:schemeClr val="accent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209800" indent="-342900">
              <a:spcBef>
                <a:spcPct val="20000"/>
              </a:spcBef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6670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31242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5814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40386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4400" dirty="0">
                <a:solidFill>
                  <a:srgbClr val="FF0000"/>
                </a:solidFill>
              </a:rPr>
              <a:t/>
            </a:r>
            <a:br>
              <a:rPr lang="en-US" altLang="en-US" sz="4400" dirty="0">
                <a:solidFill>
                  <a:srgbClr val="FF0000"/>
                </a:solidFill>
              </a:rPr>
            </a:br>
            <a:r>
              <a:rPr lang="en-US" altLang="en-US" sz="3600" dirty="0">
                <a:solidFill>
                  <a:srgbClr val="FF0000"/>
                </a:solidFill>
              </a:rPr>
              <a:t>Lecture </a:t>
            </a:r>
            <a:r>
              <a:rPr lang="en-US" altLang="en-US" sz="3600" dirty="0" smtClean="0">
                <a:solidFill>
                  <a:srgbClr val="FF0000"/>
                </a:solidFill>
              </a:rPr>
              <a:t>8</a:t>
            </a:r>
            <a:r>
              <a:rPr lang="en-US" altLang="en-US" sz="3600" dirty="0">
                <a:solidFill>
                  <a:srgbClr val="FF0000"/>
                </a:solidFill>
              </a:rPr>
              <a:t/>
            </a:r>
            <a:br>
              <a:rPr lang="en-US" altLang="en-US" sz="3600" dirty="0">
                <a:solidFill>
                  <a:srgbClr val="FF0000"/>
                </a:solidFill>
              </a:rPr>
            </a:br>
            <a:r>
              <a:rPr lang="en-US" altLang="en-US" sz="3600" dirty="0">
                <a:solidFill>
                  <a:srgbClr val="FF0000"/>
                </a:solidFill>
              </a:rPr>
              <a:t>Deadlocks</a:t>
            </a:r>
          </a:p>
        </p:txBody>
      </p:sp>
    </p:spTree>
    <p:extLst>
      <p:ext uri="{BB962C8B-B14F-4D97-AF65-F5344CB8AC3E}">
        <p14:creationId xmlns:p14="http://schemas.microsoft.com/office/powerpoint/2010/main" val="107263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052249" y="301402"/>
            <a:ext cx="10076780" cy="990600"/>
          </a:xfrm>
        </p:spPr>
        <p:txBody>
          <a:bodyPr vert="horz" lIns="0" rIns="0" bIns="0" anchor="ctr">
            <a:noAutofit/>
          </a:bodyPr>
          <a:lstStyle/>
          <a:p>
            <a:pPr algn="ctr"/>
            <a:r>
              <a:rPr lang="en-US" altLang="de-DE" sz="4000" dirty="0" smtClean="0"/>
              <a:t>Detection with Multiple Resources of Each Type</a:t>
            </a:r>
            <a:endParaRPr lang="en-US" altLang="de-DE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34867" y="2182996"/>
            <a:ext cx="78486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001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l"/>
            </a:pPr>
            <a:r>
              <a:rPr lang="en-US" altLang="de-DE" dirty="0"/>
              <a:t>Every resource is allocated or available</a:t>
            </a:r>
          </a:p>
          <a:p>
            <a:pPr lvl="1" ea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l"/>
            </a:pPr>
            <a:endParaRPr lang="en-US" altLang="de-DE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253873"/>
              </p:ext>
            </p:extLst>
          </p:nvPr>
        </p:nvGraphicFramePr>
        <p:xfrm>
          <a:off x="3290114" y="3260502"/>
          <a:ext cx="2913063" cy="1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Formel" r:id="rId3" imgW="990360" imgH="431640" progId="Equation.3">
                  <p:embed/>
                </p:oleObj>
              </mc:Choice>
              <mc:Fallback>
                <p:oleObj name="Formel" r:id="rId3" imgW="990360" imgH="431640" progId="Equation.3">
                  <p:embed/>
                  <p:pic>
                    <p:nvPicPr>
                      <p:cNvPr id="10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114" y="3260502"/>
                        <a:ext cx="2913063" cy="127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62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33400" y="2362200"/>
            <a:ext cx="9973392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l"/>
            </a:pPr>
            <a:r>
              <a:rPr lang="en-US" altLang="de-DE" i="1"/>
              <a:t>Available</a:t>
            </a:r>
            <a:r>
              <a:rPr lang="en-US" altLang="de-DE"/>
              <a:t>: Vector of length </a:t>
            </a:r>
            <a:r>
              <a:rPr lang="en-US" altLang="de-DE" i="1"/>
              <a:t>m</a:t>
            </a:r>
            <a:r>
              <a:rPr lang="en-US" altLang="de-DE"/>
              <a:t>. If </a:t>
            </a:r>
            <a:r>
              <a:rPr lang="en-US" altLang="de-DE" i="1"/>
              <a:t>Available</a:t>
            </a:r>
            <a:r>
              <a:rPr lang="en-US" altLang="de-DE"/>
              <a:t>[</a:t>
            </a:r>
            <a:r>
              <a:rPr lang="en-US" altLang="de-DE" i="1"/>
              <a:t>j</a:t>
            </a:r>
            <a:r>
              <a:rPr lang="en-US" altLang="de-DE"/>
              <a:t>] = </a:t>
            </a:r>
            <a:r>
              <a:rPr lang="en-US" altLang="de-DE" i="1"/>
              <a:t>k</a:t>
            </a:r>
            <a:r>
              <a:rPr lang="en-US" altLang="de-DE"/>
              <a:t>, there are </a:t>
            </a:r>
            <a:r>
              <a:rPr lang="en-US" altLang="de-DE" i="1"/>
              <a:t>k</a:t>
            </a:r>
            <a:r>
              <a:rPr lang="en-US" altLang="de-DE"/>
              <a:t> instances of resource type </a:t>
            </a:r>
            <a:r>
              <a:rPr lang="en-US" altLang="de-DE" i="1"/>
              <a:t>R</a:t>
            </a:r>
            <a:r>
              <a:rPr lang="en-US" altLang="de-DE" i="1" baseline="-25000"/>
              <a:t>j</a:t>
            </a:r>
            <a:r>
              <a:rPr lang="en-US" altLang="de-DE"/>
              <a:t> available.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l"/>
            </a:pPr>
            <a:r>
              <a:rPr lang="en-US" altLang="de-DE" i="1"/>
              <a:t>Allocation</a:t>
            </a:r>
            <a:r>
              <a:rPr lang="en-US" altLang="de-DE"/>
              <a:t>: </a:t>
            </a:r>
            <a:r>
              <a:rPr lang="en-US" altLang="de-DE" i="1"/>
              <a:t>n</a:t>
            </a:r>
            <a:r>
              <a:rPr lang="en-US" altLang="de-DE"/>
              <a:t> x </a:t>
            </a:r>
            <a:r>
              <a:rPr lang="en-US" altLang="de-DE" i="1"/>
              <a:t>m</a:t>
            </a:r>
            <a:r>
              <a:rPr lang="en-US" altLang="de-DE"/>
              <a:t> matrix. If </a:t>
            </a:r>
            <a:r>
              <a:rPr lang="en-US" altLang="de-DE" i="1"/>
              <a:t>Allocation</a:t>
            </a:r>
            <a:r>
              <a:rPr lang="en-US" altLang="de-DE"/>
              <a:t>[</a:t>
            </a:r>
            <a:r>
              <a:rPr lang="en-US" altLang="de-DE" i="1"/>
              <a:t>i</a:t>
            </a:r>
            <a:r>
              <a:rPr lang="en-US" altLang="de-DE"/>
              <a:t>, </a:t>
            </a:r>
            <a:r>
              <a:rPr lang="en-US" altLang="de-DE" i="1"/>
              <a:t>j</a:t>
            </a:r>
            <a:r>
              <a:rPr lang="en-US" altLang="de-DE"/>
              <a:t>] = </a:t>
            </a:r>
            <a:r>
              <a:rPr lang="en-US" altLang="de-DE" i="1"/>
              <a:t>k</a:t>
            </a:r>
            <a:r>
              <a:rPr lang="en-US" altLang="de-DE"/>
              <a:t>, then </a:t>
            </a:r>
            <a:r>
              <a:rPr lang="en-US" altLang="de-DE" i="1"/>
              <a:t>P</a:t>
            </a:r>
            <a:r>
              <a:rPr lang="en-US" altLang="de-DE" i="1" baseline="-25000"/>
              <a:t>i</a:t>
            </a:r>
            <a:r>
              <a:rPr lang="en-US" altLang="de-DE"/>
              <a:t> is currently allocated </a:t>
            </a:r>
            <a:r>
              <a:rPr lang="en-US" altLang="de-DE" i="1"/>
              <a:t>k</a:t>
            </a:r>
            <a:r>
              <a:rPr lang="en-US" altLang="de-DE"/>
              <a:t> instances of </a:t>
            </a:r>
            <a:r>
              <a:rPr lang="en-US" altLang="de-DE" i="1"/>
              <a:t>R</a:t>
            </a:r>
            <a:r>
              <a:rPr lang="en-US" altLang="de-DE" i="1" baseline="-25000"/>
              <a:t>j</a:t>
            </a:r>
            <a:r>
              <a:rPr lang="en-US" altLang="de-DE"/>
              <a:t>.</a:t>
            </a:r>
          </a:p>
          <a:p>
            <a:pPr eaLnBrk="1" hangingPunct="1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Char char="l"/>
            </a:pPr>
            <a:r>
              <a:rPr lang="en-US" altLang="de-DE" i="1"/>
              <a:t>Request</a:t>
            </a:r>
            <a:r>
              <a:rPr lang="en-US" altLang="de-DE"/>
              <a:t>: </a:t>
            </a:r>
            <a:r>
              <a:rPr lang="en-US" altLang="de-DE" i="1"/>
              <a:t>n</a:t>
            </a:r>
            <a:r>
              <a:rPr lang="en-US" altLang="de-DE"/>
              <a:t> x </a:t>
            </a:r>
            <a:r>
              <a:rPr lang="en-US" altLang="de-DE" i="1"/>
              <a:t>m</a:t>
            </a:r>
            <a:r>
              <a:rPr lang="en-US" altLang="de-DE"/>
              <a:t> matrix. If </a:t>
            </a:r>
            <a:r>
              <a:rPr lang="en-US" altLang="de-DE" i="1"/>
              <a:t>Request</a:t>
            </a:r>
            <a:r>
              <a:rPr lang="en-US" altLang="de-DE"/>
              <a:t>[</a:t>
            </a:r>
            <a:r>
              <a:rPr lang="en-US" altLang="de-DE" i="1"/>
              <a:t>i</a:t>
            </a:r>
            <a:r>
              <a:rPr lang="en-US" altLang="de-DE"/>
              <a:t>, </a:t>
            </a:r>
            <a:r>
              <a:rPr lang="en-US" altLang="de-DE" i="1"/>
              <a:t>j</a:t>
            </a:r>
            <a:r>
              <a:rPr lang="en-US" altLang="de-DE"/>
              <a:t>] = </a:t>
            </a:r>
            <a:r>
              <a:rPr lang="en-US" altLang="de-DE" i="1"/>
              <a:t>k</a:t>
            </a:r>
            <a:r>
              <a:rPr lang="en-US" altLang="de-DE"/>
              <a:t>, then </a:t>
            </a:r>
            <a:r>
              <a:rPr lang="en-US" altLang="de-DE" i="1"/>
              <a:t>P</a:t>
            </a:r>
            <a:r>
              <a:rPr lang="en-US" altLang="de-DE" i="1" baseline="-25000"/>
              <a:t>i</a:t>
            </a:r>
            <a:r>
              <a:rPr lang="en-US" altLang="de-DE"/>
              <a:t> is requesting </a:t>
            </a:r>
            <a:r>
              <a:rPr lang="en-US" altLang="de-DE" i="1"/>
              <a:t>k</a:t>
            </a:r>
            <a:r>
              <a:rPr lang="en-US" altLang="de-DE"/>
              <a:t> instances of resource type </a:t>
            </a:r>
            <a:r>
              <a:rPr lang="en-US" altLang="de-DE" i="1"/>
              <a:t>R</a:t>
            </a:r>
            <a:r>
              <a:rPr lang="en-US" altLang="de-DE" i="1" baseline="-25000"/>
              <a:t>j</a:t>
            </a:r>
            <a:r>
              <a:rPr lang="en-US" altLang="de-DE"/>
              <a:t>.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33400" y="1677988"/>
            <a:ext cx="9364176" cy="4623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en-US" altLang="de-DE"/>
              <a:t>Let </a:t>
            </a:r>
            <a:r>
              <a:rPr lang="en-US" altLang="de-DE" i="1"/>
              <a:t>n</a:t>
            </a:r>
            <a:r>
              <a:rPr lang="en-US" altLang="de-DE"/>
              <a:t> = number of processes and </a:t>
            </a:r>
            <a:r>
              <a:rPr lang="en-US" altLang="de-DE" i="1"/>
              <a:t>m</a:t>
            </a:r>
            <a:r>
              <a:rPr lang="en-US" altLang="de-DE"/>
              <a:t> = number of resource types.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052249" y="301402"/>
            <a:ext cx="10076780" cy="990600"/>
          </a:xfrm>
        </p:spPr>
        <p:txBody>
          <a:bodyPr vert="horz" lIns="0" rIns="0" bIns="0" anchor="ctr">
            <a:noAutofit/>
          </a:bodyPr>
          <a:lstStyle/>
          <a:p>
            <a:pPr algn="ctr"/>
            <a:r>
              <a:rPr lang="en-US" altLang="de-DE" sz="4000" dirty="0" smtClean="0"/>
              <a:t>Detection with Multiple Resources of Each Type</a:t>
            </a:r>
            <a:endParaRPr lang="en-US" altLang="de-DE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73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921928" y="390876"/>
            <a:ext cx="7772400" cy="990600"/>
          </a:xfrm>
        </p:spPr>
        <p:txBody>
          <a:bodyPr vert="horz" lIns="0" tIns="45720" rIns="0" bIns="0" anchor="ctr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/>
          <a:p>
            <a:pPr algn="ctr"/>
            <a:r>
              <a:rPr lang="en-US" altLang="de-DE" sz="36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 Algorithm (Short Form)</a:t>
            </a:r>
          </a:p>
        </p:txBody>
      </p:sp>
      <p:sp>
        <p:nvSpPr>
          <p:cNvPr id="5" name="Textfeld 5"/>
          <p:cNvSpPr txBox="1"/>
          <p:nvPr/>
        </p:nvSpPr>
        <p:spPr>
          <a:xfrm>
            <a:off x="2161641" y="1603726"/>
            <a:ext cx="6675437" cy="29733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0" hangingPunct="0">
              <a:spcBef>
                <a:spcPct val="20000"/>
              </a:spcBef>
              <a:buClr>
                <a:srgbClr val="6600FF"/>
              </a:buClr>
              <a:buFont typeface="+mj-lt"/>
              <a:buAutoNum type="arabicPeriod"/>
              <a:defRPr/>
            </a:pPr>
            <a:r>
              <a:rPr lang="de-DE" dirty="0">
                <a:solidFill>
                  <a:srgbClr val="3333CC"/>
                </a:solidFill>
                <a:latin typeface="+mn-lt"/>
              </a:rPr>
              <a:t>Look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for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unmarked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process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i="1" dirty="0">
                <a:solidFill>
                  <a:srgbClr val="3333CC"/>
                </a:solidFill>
                <a:latin typeface="+mn-lt"/>
              </a:rPr>
              <a:t>P</a:t>
            </a:r>
            <a:r>
              <a:rPr lang="de-DE" i="1" baseline="-25000" dirty="0">
                <a:solidFill>
                  <a:srgbClr val="3333CC"/>
                </a:solidFill>
                <a:latin typeface="+mn-lt"/>
              </a:rPr>
              <a:t>i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for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which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the</a:t>
            </a:r>
            <a:r>
              <a:rPr lang="de-DE" i="1" dirty="0">
                <a:solidFill>
                  <a:srgbClr val="3333CC"/>
                </a:solidFill>
                <a:latin typeface="+mn-lt"/>
              </a:rPr>
              <a:t> i-</a:t>
            </a:r>
            <a:r>
              <a:rPr lang="de-DE" i="1" dirty="0" err="1">
                <a:solidFill>
                  <a:srgbClr val="3333CC"/>
                </a:solidFill>
                <a:latin typeface="+mn-lt"/>
              </a:rPr>
              <a:t>th</a:t>
            </a:r>
            <a:r>
              <a:rPr lang="de-DE" i="1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i="1" dirty="0" err="1">
                <a:solidFill>
                  <a:srgbClr val="3333CC"/>
                </a:solidFill>
                <a:latin typeface="+mn-lt"/>
              </a:rPr>
              <a:t>row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of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i="1" dirty="0">
                <a:solidFill>
                  <a:srgbClr val="3333CC"/>
                </a:solidFill>
                <a:latin typeface="+mn-lt"/>
              </a:rPr>
              <a:t>R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is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less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than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or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equal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to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i="1" dirty="0">
                <a:solidFill>
                  <a:srgbClr val="3333CC"/>
                </a:solidFill>
                <a:latin typeface="+mn-lt"/>
              </a:rPr>
              <a:t>A</a:t>
            </a:r>
          </a:p>
          <a:p>
            <a:pPr marL="514350" indent="-514350" eaLnBrk="0" hangingPunct="0">
              <a:spcBef>
                <a:spcPct val="20000"/>
              </a:spcBef>
              <a:buClr>
                <a:srgbClr val="6600FF"/>
              </a:buClr>
              <a:buFont typeface="+mj-lt"/>
              <a:buAutoNum type="arabicPeriod"/>
              <a:defRPr/>
            </a:pPr>
            <a:endParaRPr lang="de-DE" i="1" dirty="0">
              <a:solidFill>
                <a:srgbClr val="3333CC"/>
              </a:solidFill>
              <a:latin typeface="+mn-lt"/>
            </a:endParaRPr>
          </a:p>
          <a:p>
            <a:pPr marL="514350" indent="-514350" eaLnBrk="0" hangingPunct="0">
              <a:spcBef>
                <a:spcPct val="20000"/>
              </a:spcBef>
              <a:buClr>
                <a:srgbClr val="6600FF"/>
              </a:buClr>
              <a:buFont typeface="+mj-lt"/>
              <a:buAutoNum type="arabicPeriod"/>
              <a:defRPr/>
            </a:pPr>
            <a:r>
              <a:rPr lang="de-DE" dirty="0" err="1">
                <a:solidFill>
                  <a:srgbClr val="3333CC"/>
                </a:solidFill>
                <a:latin typeface="+mn-lt"/>
              </a:rPr>
              <a:t>If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such a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process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is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found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,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add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the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i="1" dirty="0">
                <a:solidFill>
                  <a:srgbClr val="3333CC"/>
                </a:solidFill>
                <a:latin typeface="+mn-lt"/>
              </a:rPr>
              <a:t>i-</a:t>
            </a:r>
            <a:r>
              <a:rPr lang="de-DE" i="1" dirty="0" err="1">
                <a:solidFill>
                  <a:srgbClr val="3333CC"/>
                </a:solidFill>
                <a:latin typeface="+mn-lt"/>
              </a:rPr>
              <a:t>th</a:t>
            </a:r>
            <a:r>
              <a:rPr lang="de-DE" i="1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i="1" dirty="0" err="1">
                <a:solidFill>
                  <a:srgbClr val="3333CC"/>
                </a:solidFill>
                <a:latin typeface="+mn-lt"/>
              </a:rPr>
              <a:t>row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of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i="1" dirty="0">
                <a:solidFill>
                  <a:srgbClr val="3333CC"/>
                </a:solidFill>
                <a:latin typeface="+mn-lt"/>
              </a:rPr>
              <a:t>C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to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i="1" dirty="0">
                <a:solidFill>
                  <a:srgbClr val="3333CC"/>
                </a:solidFill>
                <a:latin typeface="+mn-lt"/>
              </a:rPr>
              <a:t>A,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mark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the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process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,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go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to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step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1</a:t>
            </a:r>
          </a:p>
          <a:p>
            <a:pPr marL="514350" indent="-514350" eaLnBrk="0" hangingPunct="0">
              <a:spcBef>
                <a:spcPct val="20000"/>
              </a:spcBef>
              <a:buClr>
                <a:srgbClr val="6600FF"/>
              </a:buClr>
              <a:buFont typeface="+mj-lt"/>
              <a:buAutoNum type="arabicPeriod"/>
              <a:defRPr/>
            </a:pPr>
            <a:endParaRPr lang="de-DE" dirty="0">
              <a:solidFill>
                <a:srgbClr val="3333CC"/>
              </a:solidFill>
              <a:latin typeface="+mn-lt"/>
            </a:endParaRPr>
          </a:p>
          <a:p>
            <a:pPr marL="514350" indent="-514350" eaLnBrk="0" hangingPunct="0">
              <a:spcBef>
                <a:spcPct val="20000"/>
              </a:spcBef>
              <a:buClr>
                <a:srgbClr val="6600FF"/>
              </a:buClr>
              <a:buFont typeface="+mj-lt"/>
              <a:buAutoNum type="arabicPeriod"/>
              <a:defRPr/>
            </a:pPr>
            <a:r>
              <a:rPr lang="de-DE" dirty="0" err="1">
                <a:solidFill>
                  <a:srgbClr val="3333CC"/>
                </a:solidFill>
                <a:latin typeface="+mn-lt"/>
              </a:rPr>
              <a:t>If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no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such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process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exists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, </a:t>
            </a:r>
            <a:r>
              <a:rPr lang="de-DE" dirty="0" err="1">
                <a:solidFill>
                  <a:srgbClr val="3333CC"/>
                </a:solidFill>
                <a:latin typeface="+mn-lt"/>
              </a:rPr>
              <a:t>terminate</a:t>
            </a:r>
            <a:r>
              <a:rPr lang="de-DE" dirty="0">
                <a:solidFill>
                  <a:srgbClr val="3333CC"/>
                </a:solidFill>
                <a:latin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672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8" y="1271589"/>
            <a:ext cx="9063038" cy="5083888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66775" y="55562"/>
            <a:ext cx="10515600" cy="1325563"/>
          </a:xfrm>
        </p:spPr>
        <p:txBody>
          <a:bodyPr/>
          <a:lstStyle/>
          <a:p>
            <a:r>
              <a:rPr lang="en-US" altLang="de-DE" dirty="0" smtClean="0"/>
              <a:t>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90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55562"/>
            <a:ext cx="10515600" cy="1325563"/>
          </a:xfrm>
        </p:spPr>
        <p:txBody>
          <a:bodyPr/>
          <a:lstStyle/>
          <a:p>
            <a:r>
              <a:rPr lang="en-US" altLang="de-DE" dirty="0" smtClean="0"/>
              <a:t>Example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1333500"/>
            <a:ext cx="9505949" cy="5356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5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55562"/>
            <a:ext cx="10515600" cy="1325563"/>
          </a:xfrm>
        </p:spPr>
        <p:txBody>
          <a:bodyPr/>
          <a:lstStyle/>
          <a:p>
            <a:r>
              <a:rPr lang="en-US" altLang="de-DE" dirty="0" smtClean="0"/>
              <a:t>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490" y="1381125"/>
            <a:ext cx="9743785" cy="537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5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55562"/>
            <a:ext cx="10515600" cy="1325563"/>
          </a:xfrm>
        </p:spPr>
        <p:txBody>
          <a:bodyPr/>
          <a:lstStyle/>
          <a:p>
            <a:r>
              <a:rPr lang="en-US" altLang="de-DE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720" y="1257300"/>
            <a:ext cx="9983709" cy="55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55562"/>
            <a:ext cx="10515600" cy="1325563"/>
          </a:xfrm>
        </p:spPr>
        <p:txBody>
          <a:bodyPr/>
          <a:lstStyle/>
          <a:p>
            <a:r>
              <a:rPr lang="en-US" altLang="de-DE" dirty="0" smtClean="0"/>
              <a:t>Example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603" y="1199434"/>
            <a:ext cx="9677488" cy="546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40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55562"/>
            <a:ext cx="10515600" cy="1325563"/>
          </a:xfrm>
        </p:spPr>
        <p:txBody>
          <a:bodyPr/>
          <a:lstStyle/>
          <a:p>
            <a:r>
              <a:rPr lang="en-US" altLang="de-DE" dirty="0" smtClean="0"/>
              <a:t>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262" y="1433513"/>
            <a:ext cx="9520237" cy="53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775" y="55562"/>
            <a:ext cx="10515600" cy="1325563"/>
          </a:xfrm>
        </p:spPr>
        <p:txBody>
          <a:bodyPr/>
          <a:lstStyle/>
          <a:p>
            <a:r>
              <a:rPr lang="en-US" altLang="de-DE" dirty="0" smtClean="0"/>
              <a:t>Example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41" y="1124141"/>
            <a:ext cx="9895373" cy="552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3737" y="1322388"/>
            <a:ext cx="1015040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sz="3600" dirty="0"/>
              <a:t>Strategies for dealing with deadlocks: </a:t>
            </a:r>
          </a:p>
          <a:p>
            <a:pPr marL="514350" indent="-514350" algn="just">
              <a:buFontTx/>
              <a:buAutoNum type="arabicPeriod"/>
              <a:defRPr/>
            </a:pPr>
            <a:r>
              <a:rPr lang="en-US" sz="3600" dirty="0"/>
              <a:t>Just ignore the problem. </a:t>
            </a:r>
          </a:p>
          <a:p>
            <a:pPr marL="514350" indent="-514350" algn="just">
              <a:buFontTx/>
              <a:buAutoNum type="arabicPeriod"/>
              <a:defRPr/>
            </a:pPr>
            <a:r>
              <a:rPr lang="en-US" sz="3600" dirty="0"/>
              <a:t>Detection and recovery. Let deadlocks occur, detect them, take action. </a:t>
            </a:r>
          </a:p>
          <a:p>
            <a:pPr marL="514350" indent="-514350" algn="just">
              <a:buFontTx/>
              <a:buAutoNum type="arabicPeriod"/>
              <a:defRPr/>
            </a:pPr>
            <a:r>
              <a:rPr lang="en-US" sz="3600" dirty="0"/>
              <a:t>Dynamic avoidance by careful resource allocation. </a:t>
            </a:r>
          </a:p>
          <a:p>
            <a:pPr marL="514350" indent="-514350" algn="just">
              <a:buFontTx/>
              <a:buAutoNum type="arabicPeriod"/>
              <a:defRPr/>
            </a:pPr>
            <a:r>
              <a:rPr lang="en-US" sz="3600" dirty="0"/>
              <a:t>Prevention, by structurally negating one of the four required conditions. </a:t>
            </a:r>
          </a:p>
        </p:txBody>
      </p:sp>
    </p:spTree>
    <p:extLst>
      <p:ext uri="{BB962C8B-B14F-4D97-AF65-F5344CB8AC3E}">
        <p14:creationId xmlns:p14="http://schemas.microsoft.com/office/powerpoint/2010/main" val="27609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Example (2)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8641" y="1690688"/>
            <a:ext cx="6441798" cy="359326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284679" y="50941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de-DE" dirty="0" smtClean="0"/>
              <a:t>Solution??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01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B912A2EA-AC39-4BCC-BB5D-964FC7AFD552}" type="slidenum">
              <a:rPr lang="en-US" altLang="de-DE" sz="1600"/>
              <a:pPr eaLnBrk="1" hangingPunct="1"/>
              <a:t>21</a:t>
            </a:fld>
            <a:endParaRPr lang="en-US" altLang="de-DE" sz="160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de-DE" dirty="0" smtClean="0"/>
              <a:t>Recovery from Deadlock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81225" y="1752600"/>
            <a:ext cx="8428572" cy="405765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de-DE" dirty="0" smtClean="0"/>
              <a:t>Recovery through preemption</a:t>
            </a:r>
          </a:p>
          <a:p>
            <a:pPr lvl="1" eaLnBrk="1" hangingPunct="1"/>
            <a:r>
              <a:rPr lang="en-US" altLang="de-DE" dirty="0" smtClean="0"/>
              <a:t>take a resource from some other process</a:t>
            </a:r>
          </a:p>
          <a:p>
            <a:pPr lvl="1" eaLnBrk="1" hangingPunct="1"/>
            <a:r>
              <a:rPr lang="en-US" altLang="de-DE" dirty="0" smtClean="0"/>
              <a:t>depends on nature of the resource</a:t>
            </a:r>
          </a:p>
          <a:p>
            <a:pPr eaLnBrk="1" hangingPunct="1"/>
            <a:r>
              <a:rPr lang="en-US" altLang="de-DE" dirty="0" smtClean="0"/>
              <a:t>Recovery through rollback</a:t>
            </a:r>
          </a:p>
          <a:p>
            <a:pPr lvl="1" algn="just"/>
            <a:r>
              <a:rPr lang="en-US" altLang="de-DE" dirty="0" smtClean="0"/>
              <a:t>checkpoint a process </a:t>
            </a:r>
            <a:r>
              <a:rPr lang="en-US" altLang="de-DE" dirty="0"/>
              <a:t>periodically (</a:t>
            </a:r>
            <a:r>
              <a:rPr lang="en-US" altLang="de-DE" dirty="0" err="1"/>
              <a:t>Checkpointing</a:t>
            </a:r>
            <a:r>
              <a:rPr lang="en-US" altLang="de-DE" dirty="0"/>
              <a:t> </a:t>
            </a:r>
            <a:r>
              <a:rPr lang="en-US" altLang="de-DE" dirty="0" smtClean="0"/>
              <a:t>a process </a:t>
            </a:r>
            <a:r>
              <a:rPr lang="en-US" altLang="de-DE" dirty="0"/>
              <a:t>means that its state is written to a file so that it can be restarted later. </a:t>
            </a:r>
            <a:r>
              <a:rPr lang="en-US" altLang="de-DE" dirty="0" smtClean="0"/>
              <a:t>The checkpoint </a:t>
            </a:r>
            <a:r>
              <a:rPr lang="en-US" altLang="de-DE" dirty="0"/>
              <a:t>contains not only the memory image, but also the </a:t>
            </a:r>
            <a:r>
              <a:rPr lang="en-US" altLang="de-DE" dirty="0" smtClean="0"/>
              <a:t>resource </a:t>
            </a:r>
            <a:r>
              <a:rPr lang="en-US" altLang="de-DE" dirty="0"/>
              <a:t>state</a:t>
            </a:r>
            <a:r>
              <a:rPr lang="en-US" altLang="de-DE"/>
              <a:t>, </a:t>
            </a:r>
            <a:r>
              <a:rPr lang="en-US" altLang="de-DE" smtClean="0"/>
              <a:t>in other </a:t>
            </a:r>
            <a:r>
              <a:rPr lang="en-US" altLang="de-DE" dirty="0"/>
              <a:t>words, which resources are currently assigned to the </a:t>
            </a:r>
            <a:r>
              <a:rPr lang="en-US" altLang="de-DE" dirty="0" smtClean="0"/>
              <a:t>process)</a:t>
            </a:r>
          </a:p>
          <a:p>
            <a:pPr lvl="1" algn="just" eaLnBrk="1" hangingPunct="1"/>
            <a:r>
              <a:rPr lang="en-US" altLang="de-DE" dirty="0" smtClean="0"/>
              <a:t>use this saved state </a:t>
            </a:r>
          </a:p>
          <a:p>
            <a:pPr lvl="1" algn="just" eaLnBrk="1" hangingPunct="1"/>
            <a:r>
              <a:rPr lang="en-US" altLang="de-DE" dirty="0" smtClean="0"/>
              <a:t>restart the process if it is found deadlocked</a:t>
            </a:r>
          </a:p>
          <a:p>
            <a:pPr eaLnBrk="1" hangingPunct="1"/>
            <a:endParaRPr lang="en-US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362814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Foliennummernplatzhalt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fld id="{45A63D7F-F46E-4E2C-8AD0-AE7DA55A16F0}" type="slidenum">
              <a:rPr lang="en-US" altLang="de-DE" sz="1600"/>
              <a:pPr eaLnBrk="1" hangingPunct="1"/>
              <a:t>22</a:t>
            </a:fld>
            <a:endParaRPr lang="en-US" altLang="de-DE" sz="1600"/>
          </a:p>
        </p:txBody>
      </p:sp>
      <p:sp>
        <p:nvSpPr>
          <p:cNvPr id="450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de-DE" dirty="0" smtClean="0"/>
              <a:t>Recovery from Deadlock</a:t>
            </a:r>
          </a:p>
        </p:txBody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52626" y="2066925"/>
            <a:ext cx="8429625" cy="4114800"/>
          </a:xfrm>
        </p:spPr>
        <p:txBody>
          <a:bodyPr/>
          <a:lstStyle/>
          <a:p>
            <a:pPr eaLnBrk="1" hangingPunct="1"/>
            <a:r>
              <a:rPr lang="en-US" altLang="de-DE" dirty="0" smtClean="0"/>
              <a:t>Recovery through killing processes</a:t>
            </a:r>
          </a:p>
          <a:p>
            <a:pPr lvl="1" eaLnBrk="1" hangingPunct="1"/>
            <a:r>
              <a:rPr lang="en-US" altLang="de-DE" dirty="0" smtClean="0"/>
              <a:t>crudest but simplest way to break a deadlock</a:t>
            </a:r>
          </a:p>
          <a:p>
            <a:pPr lvl="1" eaLnBrk="1" hangingPunct="1"/>
            <a:r>
              <a:rPr lang="en-US" altLang="de-DE" dirty="0" smtClean="0"/>
              <a:t>kill one of the processes in the deadlock cycle</a:t>
            </a:r>
          </a:p>
          <a:p>
            <a:pPr lvl="1" eaLnBrk="1" hangingPunct="1"/>
            <a:r>
              <a:rPr lang="en-US" altLang="de-DE" dirty="0" smtClean="0"/>
              <a:t>the other processes get its resources </a:t>
            </a:r>
          </a:p>
          <a:p>
            <a:pPr lvl="1" eaLnBrk="1" hangingPunct="1"/>
            <a:r>
              <a:rPr lang="en-US" altLang="de-DE" dirty="0" smtClean="0"/>
              <a:t>choose process that can be rerun from the beginning</a:t>
            </a:r>
          </a:p>
        </p:txBody>
      </p:sp>
    </p:spTree>
    <p:extLst>
      <p:ext uri="{BB962C8B-B14F-4D97-AF65-F5344CB8AC3E}">
        <p14:creationId xmlns:p14="http://schemas.microsoft.com/office/powerpoint/2010/main" val="61778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02841" y="250809"/>
            <a:ext cx="9422806" cy="838200"/>
          </a:xfrm>
        </p:spPr>
        <p:txBody>
          <a:bodyPr/>
          <a:lstStyle/>
          <a:p>
            <a:pPr algn="ctr" eaLnBrk="1" hangingPunct="1"/>
            <a:r>
              <a:rPr lang="en-US" altLang="de-DE" dirty="0" smtClean="0"/>
              <a:t>The Ostrich Algorithm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896020" y="1296166"/>
            <a:ext cx="8899317" cy="51413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de-DE" dirty="0" smtClean="0"/>
              <a:t>Pretend there is no problem</a:t>
            </a:r>
          </a:p>
          <a:p>
            <a:r>
              <a:rPr lang="en-US" altLang="de-DE" dirty="0" smtClean="0"/>
              <a:t>Reasonable if </a:t>
            </a:r>
          </a:p>
          <a:p>
            <a:pPr lvl="1"/>
            <a:r>
              <a:rPr lang="en-US" altLang="de-DE" dirty="0" smtClean="0"/>
              <a:t>deadlocks occur very rarely </a:t>
            </a:r>
          </a:p>
          <a:p>
            <a:pPr lvl="1"/>
            <a:r>
              <a:rPr lang="en-US" altLang="de-DE" dirty="0" smtClean="0"/>
              <a:t>cost of prevention is high</a:t>
            </a:r>
          </a:p>
          <a:p>
            <a:r>
              <a:rPr lang="en-US" altLang="de-DE" dirty="0" smtClean="0"/>
              <a:t>UNIX and Windows take this approach</a:t>
            </a:r>
          </a:p>
          <a:p>
            <a:r>
              <a:rPr lang="en-US" altLang="de-DE" dirty="0" smtClean="0"/>
              <a:t>It is a trade off between </a:t>
            </a:r>
          </a:p>
          <a:p>
            <a:pPr lvl="1"/>
            <a:r>
              <a:rPr lang="en-US" altLang="de-DE" dirty="0" smtClean="0"/>
              <a:t>convenience</a:t>
            </a:r>
          </a:p>
          <a:p>
            <a:pPr lvl="1"/>
            <a:r>
              <a:rPr lang="en-US" altLang="de-DE" dirty="0" smtClean="0"/>
              <a:t>Correctness</a:t>
            </a:r>
          </a:p>
          <a:p>
            <a:pPr marL="457200" lvl="1" indent="0">
              <a:buNone/>
            </a:pPr>
            <a:endParaRPr lang="en-US" altLang="de-DE" dirty="0" smtClean="0"/>
          </a:p>
        </p:txBody>
      </p:sp>
    </p:spTree>
    <p:extLst>
      <p:ext uri="{BB962C8B-B14F-4D97-AF65-F5344CB8AC3E}">
        <p14:creationId xmlns:p14="http://schemas.microsoft.com/office/powerpoint/2010/main" val="285713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1843734" y="224005"/>
            <a:ext cx="7772400" cy="990600"/>
          </a:xfrm>
          <a:noFill/>
        </p:spPr>
        <p:txBody>
          <a:bodyPr lIns="92075" tIns="46038" rIns="92075" bIns="46038" anchor="b"/>
          <a:lstStyle/>
          <a:p>
            <a:pPr algn="ctr"/>
            <a:r>
              <a:rPr lang="en-US" altLang="de-DE" dirty="0" smtClean="0"/>
              <a:t>Deadlock Detection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1752600"/>
            <a:ext cx="7772400" cy="4648200"/>
          </a:xfrm>
          <a:prstGeom prst="rect">
            <a:avLst/>
          </a:prstGeom>
          <a:noFill/>
        </p:spPr>
        <p:txBody>
          <a:bodyPr vert="horz" lIns="92075" tIns="46038" rIns="92075" bIns="4603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de-DE" dirty="0" smtClean="0"/>
              <a:t>Allow system to enter deadlock state</a:t>
            </a:r>
          </a:p>
          <a:p>
            <a:r>
              <a:rPr lang="en-US" altLang="de-DE" dirty="0" smtClean="0"/>
              <a:t>Detection Algorithm</a:t>
            </a:r>
          </a:p>
          <a:p>
            <a:r>
              <a:rPr lang="en-US" altLang="de-DE" dirty="0" smtClean="0"/>
              <a:t>Recovery Scheme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69946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Detection with One Resource of Each Type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7403" y="2133393"/>
            <a:ext cx="4953029" cy="328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33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0756836" cy="1143000"/>
          </a:xfrm>
        </p:spPr>
        <p:txBody>
          <a:bodyPr anchor="b">
            <a:normAutofit/>
          </a:bodyPr>
          <a:lstStyle/>
          <a:p>
            <a:pPr algn="ctr" eaLnBrk="1" hangingPunct="1"/>
            <a:r>
              <a:rPr lang="en-US" altLang="de-DE" dirty="0" smtClean="0"/>
              <a:t>Detection with One Resource of Each Type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42899" y="4867275"/>
            <a:ext cx="10353455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en-US" altLang="de-DE" smtClean="0"/>
              <a:t>(a) Note the resource ownership and requests</a:t>
            </a:r>
          </a:p>
          <a:p>
            <a:pPr algn="ctr">
              <a:buFontTx/>
              <a:buNone/>
            </a:pPr>
            <a:r>
              <a:rPr lang="en-US" altLang="de-DE" smtClean="0"/>
              <a:t>(b) A cycle can be found within the graph, denoting deadlock</a:t>
            </a:r>
            <a:endParaRPr lang="en-US" alt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779" y="1257506"/>
            <a:ext cx="6377824" cy="356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74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95325" y="0"/>
            <a:ext cx="9726078" cy="990600"/>
          </a:xfrm>
          <a:noFill/>
        </p:spPr>
        <p:txBody>
          <a:bodyPr lIns="92075" tIns="46038" rIns="92075" bIns="46038" anchor="b"/>
          <a:lstStyle/>
          <a:p>
            <a:pPr algn="ctr"/>
            <a:r>
              <a:rPr lang="en-US" altLang="de-DE" dirty="0" smtClean="0"/>
              <a:t>Deadlock Detection Algorithm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85800" y="1158875"/>
            <a:ext cx="9726078" cy="5241925"/>
          </a:xfrm>
          <a:prstGeom prst="rect">
            <a:avLst/>
          </a:prstGeom>
          <a:noFill/>
        </p:spPr>
        <p:txBody>
          <a:bodyPr vert="horz" lIns="92075" tIns="46038" rIns="92075" bIns="46038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/>
            <a:r>
              <a:rPr lang="en-US" altLang="de-DE" sz="2400" dirty="0" smtClean="0"/>
              <a:t>For each node </a:t>
            </a:r>
            <a:r>
              <a:rPr lang="en-US" altLang="de-DE" sz="2400" i="1" dirty="0" smtClean="0"/>
              <a:t>N</a:t>
            </a:r>
            <a:r>
              <a:rPr lang="en-US" altLang="de-DE" sz="2400" dirty="0" smtClean="0"/>
              <a:t> in graph perform following 5 steps with </a:t>
            </a:r>
            <a:r>
              <a:rPr lang="en-US" altLang="de-DE" sz="2400" i="1" dirty="0" smtClean="0"/>
              <a:t>N</a:t>
            </a:r>
            <a:r>
              <a:rPr lang="en-US" altLang="de-DE" sz="2400" dirty="0" smtClean="0"/>
              <a:t> as start node (Data structure used is a list </a:t>
            </a:r>
            <a:r>
              <a:rPr lang="en-US" altLang="de-DE" sz="2400" i="1" dirty="0" smtClean="0"/>
              <a:t>L</a:t>
            </a:r>
            <a:r>
              <a:rPr lang="en-US" altLang="de-DE" sz="2400" dirty="0" smtClean="0"/>
              <a:t> of nodes)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en-US" altLang="de-DE" sz="2400" dirty="0" smtClean="0"/>
              <a:t>Initialize </a:t>
            </a:r>
            <a:r>
              <a:rPr lang="en-US" altLang="de-DE" sz="2400" i="1" dirty="0" smtClean="0"/>
              <a:t>L</a:t>
            </a:r>
            <a:r>
              <a:rPr lang="en-US" altLang="de-DE" sz="2400" dirty="0" smtClean="0"/>
              <a:t> (</a:t>
            </a:r>
            <a:r>
              <a:rPr lang="en-US" altLang="de-DE" sz="2400" i="1" dirty="0" smtClean="0"/>
              <a:t>L=empty</a:t>
            </a:r>
            <a:r>
              <a:rPr lang="en-US" altLang="de-DE" sz="2400" dirty="0" smtClean="0"/>
              <a:t>), designate all arcs as unmarked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en-US" altLang="de-DE" sz="2400" dirty="0" smtClean="0"/>
              <a:t>Add current node to </a:t>
            </a:r>
            <a:r>
              <a:rPr lang="en-US" altLang="de-DE" sz="2400" i="1" dirty="0" smtClean="0"/>
              <a:t>L</a:t>
            </a:r>
            <a:r>
              <a:rPr lang="en-US" altLang="de-DE" sz="2400" dirty="0" smtClean="0"/>
              <a:t>. If node occurs twice in list → cycle, terminate algorithm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en-US" altLang="de-DE" sz="2400" dirty="0" smtClean="0"/>
              <a:t>From given node; If any unmarked arcs go to step 4, else go to step 5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en-US" altLang="de-DE" sz="2400" dirty="0" smtClean="0"/>
              <a:t>Pick unmarked edge (arc), follow it to new current node, go to step 2</a:t>
            </a:r>
          </a:p>
          <a:p>
            <a:pPr marL="514350" indent="-514350">
              <a:buFont typeface="Times New Roman" panose="02020603050405020304" pitchFamily="18" charset="0"/>
              <a:buAutoNum type="arabicPeriod"/>
            </a:pPr>
            <a:r>
              <a:rPr lang="en-US" altLang="de-DE" sz="2400" dirty="0" smtClean="0"/>
              <a:t> Dead end; Remove node, go back to previous node, mark it as current and go to step 2. If this node is initial node →  no cycle</a:t>
            </a:r>
            <a:endParaRPr lang="en-US" altLang="de-DE" sz="2400" dirty="0"/>
          </a:p>
        </p:txBody>
      </p:sp>
    </p:spTree>
    <p:extLst>
      <p:ext uri="{BB962C8B-B14F-4D97-AF65-F5344CB8AC3E}">
        <p14:creationId xmlns:p14="http://schemas.microsoft.com/office/powerpoint/2010/main" val="27483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92" y="176152"/>
            <a:ext cx="9890875" cy="660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0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707626" y="36759"/>
            <a:ext cx="10959015" cy="1143000"/>
          </a:xfrm>
        </p:spPr>
        <p:txBody>
          <a:bodyPr>
            <a:noAutofit/>
          </a:bodyPr>
          <a:lstStyle/>
          <a:p>
            <a:pPr eaLnBrk="1" hangingPunct="1"/>
            <a:r>
              <a:rPr lang="en-US" altLang="de-DE" dirty="0" smtClean="0"/>
              <a:t>Detection with Multiple Resources of Each Type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42503" y="5361234"/>
            <a:ext cx="8813800" cy="771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ctr">
              <a:buFont typeface="Wingdings" panose="05000000000000000000" pitchFamily="2" charset="2"/>
              <a:buNone/>
            </a:pPr>
            <a:r>
              <a:rPr lang="en-US" altLang="de-DE" smtClean="0"/>
              <a:t>Data structures needed by deadlock detection algorithm</a:t>
            </a:r>
            <a:endParaRPr lang="en-US" altLang="de-DE" sz="240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578" y="1189284"/>
            <a:ext cx="8326438" cy="3900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362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568</Words>
  <Application>Microsoft Office PowerPoint</Application>
  <PresentationFormat>Widescreen</PresentationFormat>
  <Paragraphs>70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ＭＳ Ｐゴシック</vt:lpstr>
      <vt:lpstr>Arial</vt:lpstr>
      <vt:lpstr>Calibri</vt:lpstr>
      <vt:lpstr>Calibri Light</vt:lpstr>
      <vt:lpstr>Monotype Sorts</vt:lpstr>
      <vt:lpstr>Times New Roman</vt:lpstr>
      <vt:lpstr>Wingdings</vt:lpstr>
      <vt:lpstr>Office Theme</vt:lpstr>
      <vt:lpstr>Formel</vt:lpstr>
      <vt:lpstr>PowerPoint Presentation</vt:lpstr>
      <vt:lpstr>PowerPoint Presentation</vt:lpstr>
      <vt:lpstr>The Ostrich Algorithm</vt:lpstr>
      <vt:lpstr>Deadlock Detection</vt:lpstr>
      <vt:lpstr>Detection with One Resource of Each Type</vt:lpstr>
      <vt:lpstr>Detection with One Resource of Each Type</vt:lpstr>
      <vt:lpstr>Deadlock Detection Algorithm</vt:lpstr>
      <vt:lpstr>PowerPoint Presentation</vt:lpstr>
      <vt:lpstr>Detection with Multiple Resources of Each Type</vt:lpstr>
      <vt:lpstr>Detection with Multiple Resources of Each Type</vt:lpstr>
      <vt:lpstr>Detection with Multiple Resources of Each Type</vt:lpstr>
      <vt:lpstr>Detection Algorithm (Short Form)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 (2)</vt:lpstr>
      <vt:lpstr>Recovery from Deadlock</vt:lpstr>
      <vt:lpstr>Recovery from Deadlock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Anar Abdel Hady</dc:creator>
  <cp:lastModifiedBy>Anar Abdel Hady</cp:lastModifiedBy>
  <cp:revision>48</cp:revision>
  <dcterms:created xsi:type="dcterms:W3CDTF">2022-11-13T17:27:07Z</dcterms:created>
  <dcterms:modified xsi:type="dcterms:W3CDTF">2023-11-26T09:19:14Z</dcterms:modified>
</cp:coreProperties>
</file>